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</p:sldIdLst>
  <p:sldSz cy="5143500" cx="9144000"/>
  <p:notesSz cx="6858000" cy="9144000"/>
  <p:embeddedFontLst>
    <p:embeddedFont>
      <p:font typeface="Work Sans"/>
      <p:regular r:id="rId31"/>
      <p:bold r:id="rId32"/>
      <p:italic r:id="rId33"/>
      <p:boldItalic r:id="rId34"/>
    </p:embeddedFont>
    <p:embeddedFont>
      <p:font typeface="Work Sans Light"/>
      <p:regular r:id="rId35"/>
      <p:bold r:id="rId36"/>
      <p:italic r:id="rId37"/>
      <p:boldItalic r:id="rId3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7305717D-8B45-42F5-AFEF-205FBDEDF8A1}">
  <a:tblStyle styleId="{7305717D-8B45-42F5-AFEF-205FBDEDF8A1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font" Target="fonts/WorkSans-regular.fntdata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font" Target="fonts/WorkSans-italic.fntdata"/><Relationship Id="rId10" Type="http://schemas.openxmlformats.org/officeDocument/2006/relationships/slide" Target="slides/slide3.xml"/><Relationship Id="rId32" Type="http://schemas.openxmlformats.org/officeDocument/2006/relationships/font" Target="fonts/WorkSans-bold.fntdata"/><Relationship Id="rId13" Type="http://schemas.openxmlformats.org/officeDocument/2006/relationships/slide" Target="slides/slide6.xml"/><Relationship Id="rId35" Type="http://schemas.openxmlformats.org/officeDocument/2006/relationships/font" Target="fonts/WorkSansLight-regular.fntdata"/><Relationship Id="rId12" Type="http://schemas.openxmlformats.org/officeDocument/2006/relationships/slide" Target="slides/slide5.xml"/><Relationship Id="rId34" Type="http://schemas.openxmlformats.org/officeDocument/2006/relationships/font" Target="fonts/WorkSans-boldItalic.fntdata"/><Relationship Id="rId15" Type="http://schemas.openxmlformats.org/officeDocument/2006/relationships/slide" Target="slides/slide8.xml"/><Relationship Id="rId37" Type="http://schemas.openxmlformats.org/officeDocument/2006/relationships/font" Target="fonts/WorkSansLight-italic.fntdata"/><Relationship Id="rId14" Type="http://schemas.openxmlformats.org/officeDocument/2006/relationships/slide" Target="slides/slide7.xml"/><Relationship Id="rId36" Type="http://schemas.openxmlformats.org/officeDocument/2006/relationships/font" Target="fonts/WorkSansLight-bold.fntdata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38" Type="http://schemas.openxmlformats.org/officeDocument/2006/relationships/font" Target="fonts/WorkSansLight-boldItalic.fntdata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25.png>
</file>

<file path=ppt/media/image26.png>
</file>

<file path=ppt/media/image27.png>
</file>

<file path=ppt/media/image28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6491c4da39_2_8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36491c4da39_2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g36491c4da39_2_13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5" name="Google Shape;195;g36491c4da39_2_13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6491c4da39_4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g36491c4da39_4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6491c4da39_4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7" name="Google Shape;207;g36491c4da39_4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g3822542b2aa_0_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4" name="Google Shape;214;g3822542b2aa_0_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366416bf90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0" name="Google Shape;220;g366416bf90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3664273af4f_2_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26" name="Google Shape;226;g3664273af4f_2_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g3822542b2aa_0_2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2" name="Google Shape;232;g3822542b2aa_0_2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22542b2aa_0_2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8" name="Google Shape;238;g3822542b2aa_0_2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366416bf90f_0_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44" name="Google Shape;244;g366416bf90f_0_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3822542b2aa_0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3822542b2aa_0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6491c4da39_2_86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8" name="Google Shape;138;g36491c4da39_2_8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3822542b2aa_0_3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6" name="Google Shape;256;g3822542b2aa_0_3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g382539b03bc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4" name="Google Shape;264;g382539b03bc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6491c4da39_2_142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1" name="Google Shape;271;g36491c4da39_2_14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g36491c4da39_2_147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77" name="Google Shape;277;g36491c4da39_2_14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36491c4da39_2_93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6" name="Google Shape;146;g36491c4da39_2_9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36491c4da39_2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2" name="Google Shape;152;g36491c4da39_2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6491c4da39_2_10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9" name="Google Shape;159;g36491c4da39_2_10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6491c4da39_2_110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g36491c4da39_2_11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36491c4da39_2_11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3" name="Google Shape;173;g36491c4da39_2_11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36491c4da39_2_12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0" name="Google Shape;180;g36491c4da39_2_12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6491c4da39_2_12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8" name="Google Shape;188;g36491c4da39_2_12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 blanco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8" name="Google Shape;58;p1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59" name="Google Shape;59;p1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a de título" type="title">
  <p:cSld name="TITLE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2" name="Google Shape;62;p15"/>
          <p:cNvSpPr txBox="1"/>
          <p:nvPr>
            <p:ph idx="1" type="subTitle"/>
          </p:nvPr>
        </p:nvSpPr>
        <p:spPr>
          <a:xfrm>
            <a:off x="1143000" y="2701528"/>
            <a:ext cx="6858000" cy="124182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1pPr>
            <a:lvl2pPr lvl="1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sz="15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sp>
        <p:nvSpPr>
          <p:cNvPr id="63" name="Google Shape;63;p1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4" name="Google Shape;64;p1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5" name="Google Shape;65;p1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objetos" type="obj">
  <p:cSld name="OBJECT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6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68" name="Google Shape;68;p16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69" name="Google Shape;69;p16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0" name="Google Shape;70;p16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1" name="Google Shape;71;p16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Encabezado de sección" type="secHead">
  <p:cSld name="SECTION_HEADER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623888" y="1282304"/>
            <a:ext cx="7886700" cy="2139553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4" name="Google Shape;74;p17"/>
          <p:cNvSpPr txBox="1"/>
          <p:nvPr>
            <p:ph idx="1" type="body"/>
          </p:nvPr>
        </p:nvSpPr>
        <p:spPr>
          <a:xfrm>
            <a:off x="623888" y="3442097"/>
            <a:ext cx="7886700" cy="112514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500"/>
              <a:buNone/>
              <a:defRPr sz="15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200"/>
              <a:buNone/>
              <a:defRPr sz="12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75" name="Google Shape;75;p17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6" name="Google Shape;76;p17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77" name="Google Shape;77;p17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os objetos" type="twoObj">
  <p:cSld name="TWO_OBJECTS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8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0" name="Google Shape;80;p18"/>
          <p:cNvSpPr txBox="1"/>
          <p:nvPr>
            <p:ph idx="1" type="body"/>
          </p:nvPr>
        </p:nvSpPr>
        <p:spPr>
          <a:xfrm>
            <a:off x="6286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1" name="Google Shape;81;p18"/>
          <p:cNvSpPr txBox="1"/>
          <p:nvPr>
            <p:ph idx="2" type="body"/>
          </p:nvPr>
        </p:nvSpPr>
        <p:spPr>
          <a:xfrm>
            <a:off x="4629150" y="1369219"/>
            <a:ext cx="38862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2" name="Google Shape;82;p18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3" name="Google Shape;83;p18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p18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ación" type="twoTxTwoObj">
  <p:cSld name="TWO_OBJECTS_WITH_TEXT"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9"/>
          <p:cNvSpPr txBox="1"/>
          <p:nvPr>
            <p:ph type="title"/>
          </p:nvPr>
        </p:nvSpPr>
        <p:spPr>
          <a:xfrm>
            <a:off x="629841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7" name="Google Shape;87;p19"/>
          <p:cNvSpPr txBox="1"/>
          <p:nvPr>
            <p:ph idx="1" type="body"/>
          </p:nvPr>
        </p:nvSpPr>
        <p:spPr>
          <a:xfrm>
            <a:off x="629841" y="1260872"/>
            <a:ext cx="3868340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88" name="Google Shape;88;p19"/>
          <p:cNvSpPr txBox="1"/>
          <p:nvPr>
            <p:ph idx="2" type="body"/>
          </p:nvPr>
        </p:nvSpPr>
        <p:spPr>
          <a:xfrm>
            <a:off x="629841" y="1878806"/>
            <a:ext cx="3868340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9" name="Google Shape;89;p19"/>
          <p:cNvSpPr txBox="1"/>
          <p:nvPr>
            <p:ph idx="3" type="body"/>
          </p:nvPr>
        </p:nvSpPr>
        <p:spPr>
          <a:xfrm>
            <a:off x="4629150" y="1260872"/>
            <a:ext cx="3887391" cy="617934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None/>
              <a:defRPr b="1" sz="15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b="1" sz="14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b="1" sz="1200"/>
            </a:lvl9pPr>
          </a:lstStyle>
          <a:p/>
        </p:txBody>
      </p:sp>
      <p:sp>
        <p:nvSpPr>
          <p:cNvPr id="90" name="Google Shape;90;p19"/>
          <p:cNvSpPr txBox="1"/>
          <p:nvPr>
            <p:ph idx="4" type="body"/>
          </p:nvPr>
        </p:nvSpPr>
        <p:spPr>
          <a:xfrm>
            <a:off x="4629150" y="1878806"/>
            <a:ext cx="3887391" cy="276344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91" name="Google Shape;91;p19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2" name="Google Shape;92;p19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3" name="Google Shape;93;p19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olo el título" type="titleOnly">
  <p:cSld name="TITLE_ONLY"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20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6" name="Google Shape;96;p20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7" name="Google Shape;97;p20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98" name="Google Shape;98;p20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ido con título" type="objTx">
  <p:cSld name="OBJECT_WITH_CAPTION_TEXT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1" name="Google Shape;101;p21"/>
          <p:cNvSpPr txBox="1"/>
          <p:nvPr>
            <p:ph idx="1" type="body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810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indent="-36195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100"/>
              <a:buChar char="•"/>
              <a:defRPr sz="2100"/>
            </a:lvl2pPr>
            <a:lvl3pPr indent="-3429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indent="-32385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4pPr>
            <a:lvl5pPr indent="-32385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5pPr>
            <a:lvl6pPr indent="-32385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6pPr>
            <a:lvl7pPr indent="-32385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7pPr>
            <a:lvl8pPr indent="-32385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8pPr>
            <a:lvl9pPr indent="-32385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 sz="1500"/>
            </a:lvl9pPr>
          </a:lstStyle>
          <a:p/>
        </p:txBody>
      </p:sp>
      <p:sp>
        <p:nvSpPr>
          <p:cNvPr id="102" name="Google Shape;102;p21"/>
          <p:cNvSpPr txBox="1"/>
          <p:nvPr>
            <p:ph idx="2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03" name="Google Shape;103;p21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4" name="Google Shape;104;p21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5" name="Google Shape;105;p21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n con título" type="picTx">
  <p:cSld name="PICTURE_WITH_CAPTIO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/>
          <p:nvPr>
            <p:ph type="title"/>
          </p:nvPr>
        </p:nvSpPr>
        <p:spPr>
          <a:xfrm>
            <a:off x="629841" y="342900"/>
            <a:ext cx="2949178" cy="120015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Calibri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8" name="Google Shape;108;p22"/>
          <p:cNvSpPr/>
          <p:nvPr>
            <p:ph idx="2" type="pic"/>
          </p:nvPr>
        </p:nvSpPr>
        <p:spPr>
          <a:xfrm>
            <a:off x="3887391" y="740569"/>
            <a:ext cx="4629150" cy="3655219"/>
          </a:xfrm>
          <a:prstGeom prst="rect">
            <a:avLst/>
          </a:prstGeom>
          <a:noFill/>
          <a:ln>
            <a:noFill/>
          </a:ln>
        </p:spPr>
      </p:sp>
      <p:sp>
        <p:nvSpPr>
          <p:cNvPr id="109" name="Google Shape;109;p22"/>
          <p:cNvSpPr txBox="1"/>
          <p:nvPr>
            <p:ph idx="1" type="body"/>
          </p:nvPr>
        </p:nvSpPr>
        <p:spPr>
          <a:xfrm>
            <a:off x="629841" y="1543050"/>
            <a:ext cx="2949178" cy="285869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1pPr>
            <a:lvl2pPr indent="-2286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 sz="1100"/>
            </a:lvl2pPr>
            <a:lvl3pPr indent="-2286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3pPr>
            <a:lvl4pPr indent="-2286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4pPr>
            <a:lvl5pPr indent="-2286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5pPr>
            <a:lvl6pPr indent="-2286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6pPr>
            <a:lvl7pPr indent="-2286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7pPr>
            <a:lvl8pPr indent="-2286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8pPr>
            <a:lvl9pPr indent="-2286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800"/>
              <a:buNone/>
              <a:defRPr sz="800"/>
            </a:lvl9pPr>
          </a:lstStyle>
          <a:p/>
        </p:txBody>
      </p:sp>
      <p:sp>
        <p:nvSpPr>
          <p:cNvPr id="110" name="Google Shape;110;p22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1" name="Google Shape;111;p22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2" name="Google Shape;112;p22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y texto vertical" type="vertTx">
  <p:cSld name="VERTICAL_TEXT"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5" name="Google Shape;115;p23"/>
          <p:cNvSpPr txBox="1"/>
          <p:nvPr>
            <p:ph idx="1" type="body"/>
          </p:nvPr>
        </p:nvSpPr>
        <p:spPr>
          <a:xfrm rot="5400000">
            <a:off x="2940248" y="-942379"/>
            <a:ext cx="3263504" cy="7886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6" name="Google Shape;116;p2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7" name="Google Shape;117;p2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8" name="Google Shape;118;p2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ítulo vertical y texto" type="vertTitleAndTx">
  <p:cSld name="VERTICAL_TITLE_AND_VERTICAL_TEXT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/>
          <p:nvPr>
            <p:ph type="title"/>
          </p:nvPr>
        </p:nvSpPr>
        <p:spPr>
          <a:xfrm rot="5400000">
            <a:off x="5350073" y="1467445"/>
            <a:ext cx="4358879" cy="1971675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1" name="Google Shape;121;p24"/>
          <p:cNvSpPr txBox="1"/>
          <p:nvPr>
            <p:ph idx="1" type="body"/>
          </p:nvPr>
        </p:nvSpPr>
        <p:spPr>
          <a:xfrm rot="5400000">
            <a:off x="1349573" y="-447080"/>
            <a:ext cx="4358879" cy="58007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17500" lvl="0" marL="45720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24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3" name="Google Shape;123;p24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4" name="Google Shape;124;p24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seño personalizado">
  <p:cSld name="Diseño personalizado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5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8" name="Google Shape;128;p25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0" type="dt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Google Shape;54;p13"/>
          <p:cNvSpPr txBox="1"/>
          <p:nvPr>
            <p:ph idx="11" type="ftr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Google Shape;55;p13"/>
          <p:cNvSpPr txBox="1"/>
          <p:nvPr>
            <p:ph idx="12" type="sldNum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image" Target="../media/image1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Relationship Id="rId4" Type="http://schemas.openxmlformats.org/officeDocument/2006/relationships/image" Target="../media/image25.png"/><Relationship Id="rId5" Type="http://schemas.openxmlformats.org/officeDocument/2006/relationships/hyperlink" Target="https://docs.google.com/forms/d/e/1FAIpQLSdZalD27dRg0Y8VzD3HmHj1_2U4AqjA6qrIIBWiehiuEmnNuw/viewform?usp=preview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9.png"/><Relationship Id="rId4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9.png"/><Relationship Id="rId4" Type="http://schemas.openxmlformats.org/officeDocument/2006/relationships/image" Target="../media/image2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png"/><Relationship Id="rId4" Type="http://schemas.openxmlformats.org/officeDocument/2006/relationships/image" Target="../media/image15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9.png"/><Relationship Id="rId4" Type="http://schemas.openxmlformats.org/officeDocument/2006/relationships/image" Target="../media/image14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9.png"/><Relationship Id="rId4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9.png"/><Relationship Id="rId4" Type="http://schemas.openxmlformats.org/officeDocument/2006/relationships/image" Target="../media/image1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9.png"/><Relationship Id="rId4" Type="http://schemas.openxmlformats.org/officeDocument/2006/relationships/image" Target="../media/image20.png"/><Relationship Id="rId5" Type="http://schemas.openxmlformats.org/officeDocument/2006/relationships/hyperlink" Target="https://www.figma.com/proto/w2L3ns78yhv47CT2TJ9pT5/Revision?node-id=13-5&amp;t=UoVLkT33GOpz69vs-1&amp;scaling=min-zoom&amp;content-scaling=fixed&amp;page-id=0%3A1&amp;starting-point-node-id=13%3A5" TargetMode="External"/><Relationship Id="rId6" Type="http://schemas.openxmlformats.org/officeDocument/2006/relationships/image" Target="../media/image13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Relationship Id="rId4" Type="http://schemas.openxmlformats.org/officeDocument/2006/relationships/hyperlink" Target="https://github.com/marianacortes0/PROYECTO-EYES-SCHOOL" TargetMode="External"/><Relationship Id="rId5" Type="http://schemas.openxmlformats.org/officeDocument/2006/relationships/image" Target="../media/image24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Relationship Id="rId4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5.jpg"/><Relationship Id="rId5" Type="http://schemas.openxmlformats.org/officeDocument/2006/relationships/image" Target="../media/image23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6"/>
          <p:cNvSpPr txBox="1"/>
          <p:nvPr/>
        </p:nvSpPr>
        <p:spPr>
          <a:xfrm>
            <a:off x="700329" y="1158797"/>
            <a:ext cx="4840200" cy="25627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100"/>
              <a:buFont typeface="Work Sans"/>
              <a:buNone/>
            </a:pPr>
            <a:r>
              <a:rPr b="1" i="0" lang="es-419" sz="4100" u="none" cap="none" strike="noStrike">
                <a:solidFill>
                  <a:srgbClr val="3F3F3F"/>
                </a:solidFill>
                <a:latin typeface="Work Sans"/>
                <a:ea typeface="Work Sans"/>
                <a:cs typeface="Work Sans"/>
                <a:sym typeface="Work Sans"/>
              </a:rPr>
              <a:t>Sistema de información para administración escolar </a:t>
            </a:r>
            <a:endParaRPr b="1" i="0" sz="3000" u="none" cap="none" strike="noStrike">
              <a:solidFill>
                <a:srgbClr val="3F3F3F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35" name="Google Shape;135;p26" title="ChatGPT Image 19 ago 2025, 08_18_53 a.m.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314826" y="3721538"/>
            <a:ext cx="1293523" cy="862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5"/>
          <p:cNvSpPr txBox="1"/>
          <p:nvPr/>
        </p:nvSpPr>
        <p:spPr>
          <a:xfrm>
            <a:off x="342177" y="527523"/>
            <a:ext cx="7361775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PROCESOS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8" name="Google Shape;198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3225" y="1190048"/>
            <a:ext cx="5954133" cy="3754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6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DIAGRAMAS DE PROCESOS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4" name="Google Shape;204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444775" y="1083723"/>
            <a:ext cx="5936674" cy="3754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7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ANÁLISIS</a:t>
            </a: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 DE RECOLECCION DE INFORMACION</a:t>
            </a:r>
            <a:endParaRPr b="1" sz="2700">
              <a:solidFill>
                <a:srgbClr val="4D4D4C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t/>
            </a:r>
            <a:endParaRPr b="1" sz="1600">
              <a:solidFill>
                <a:srgbClr val="4D4D4C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210" name="Google Shape;210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05225" y="2172825"/>
            <a:ext cx="8333550" cy="2771075"/>
          </a:xfrm>
          <a:prstGeom prst="rect">
            <a:avLst/>
          </a:prstGeom>
          <a:noFill/>
          <a:ln>
            <a:noFill/>
          </a:ln>
        </p:spPr>
      </p:pic>
      <p:sp>
        <p:nvSpPr>
          <p:cNvPr id="211" name="Google Shape;211;p37">
            <a:hlinkClick r:id="rId5"/>
          </p:cNvPr>
          <p:cNvSpPr/>
          <p:nvPr/>
        </p:nvSpPr>
        <p:spPr>
          <a:xfrm>
            <a:off x="404325" y="1543875"/>
            <a:ext cx="3331800" cy="3684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VER FORMULARIO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Google Shape;216;p38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ANÁLISIS DE RECOLECCION DE INFORMACION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7" name="Google Shape;217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20023" y="1637725"/>
            <a:ext cx="6761001" cy="3138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9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223" name="Google Shape;223;p39"/>
          <p:cNvGraphicFramePr/>
          <p:nvPr/>
        </p:nvGraphicFramePr>
        <p:xfrm>
          <a:off x="115150" y="4388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{7305717D-8B45-42F5-AFEF-205FBDEDF8A1}</a:tableStyleId>
              </a:tblPr>
              <a:tblGrid>
                <a:gridCol w="3741925"/>
                <a:gridCol w="5171775"/>
              </a:tblGrid>
              <a:tr h="2523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Categoría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Hallazgos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4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Caracterización de encuestados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La mayoría corresponde a estudiantes, seguidos por docentes; en menor medida administrativos y coordinadores. Refleja principalmente la experiencia de usuarios finales.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Herramientas de gestión actuales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Predominan medios físicos (listados, observadores, manuales). Uso complementario de Excel. Bajo nivel de digitalización, duplicidad de tareas y riesgo de pérdida de información.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4649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Principales dificultades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Registro de calificaciones, control de asistencias y comunicación con padres. Procesos que más tiempo consumen y generan inconsistencias.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9367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Expectativas frente a un sistema de información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marR="1020975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Desean carga y consulta de calificaciones, control de asistencia con QR, retroalimentación convivencial y predicción de rendimiento con IA. Interés en automatización y apoyo pedagógico.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Uso actual de sistemas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La mayoría no cuenta con sistema, evidenciando una brecha entre necesidades y soluciones implementadas.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744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Preferencias de implementación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Alta preferencia por aplicación móvil, valoran accesibilidad y usabilidad en dispositivos cotidianos.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79325"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s-419" sz="1000"/>
                        <a:t>Síntesis general</a:t>
                      </a:r>
                      <a:endParaRPr b="1"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-419" sz="1000"/>
                        <a:t>Comunidad educativa con limitaciones por gestión manual, reconoce urgencia de digitalizar procesos claves, alto interés en sistemas con funciones móviles e innovaciones para gestión académica y formación integral.</a:t>
                      </a:r>
                      <a:endParaRPr sz="1000"/>
                    </a:p>
                  </a:txBody>
                  <a:tcPr marT="91425" marB="91425" marR="28575" marL="28575" anchor="ctr">
                    <a:lnL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6350">
                      <a:solidFill>
                        <a:srgbClr val="CCCCCC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40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HISTORIAS DE USUARIO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29" name="Google Shape;229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98447" y="1337597"/>
            <a:ext cx="7075426" cy="3458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41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HISTORIAS DE USUARIO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35" name="Google Shape;235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677775" y="1083723"/>
            <a:ext cx="5788459" cy="37549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2"/>
          <p:cNvSpPr txBox="1"/>
          <p:nvPr/>
        </p:nvSpPr>
        <p:spPr>
          <a:xfrm>
            <a:off x="447677" y="220448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CASOS DE USO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1" name="Google Shape;241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9452" y="694248"/>
            <a:ext cx="6709911" cy="4449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43"/>
          <p:cNvSpPr txBox="1"/>
          <p:nvPr/>
        </p:nvSpPr>
        <p:spPr>
          <a:xfrm>
            <a:off x="447677" y="220448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CASOS DE USO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7" name="Google Shape;247;p43" title="Casos de uso Padres.pn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69913" y="776650"/>
            <a:ext cx="7404174" cy="4468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4"/>
          <p:cNvSpPr txBox="1"/>
          <p:nvPr/>
        </p:nvSpPr>
        <p:spPr>
          <a:xfrm>
            <a:off x="353125" y="76775"/>
            <a:ext cx="3000000" cy="55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CASOS DE USO</a:t>
            </a:r>
            <a:endParaRPr/>
          </a:p>
        </p:txBody>
      </p:sp>
      <p:pic>
        <p:nvPicPr>
          <p:cNvPr id="253" name="Google Shape;253;p44" title="1000257030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2200" y="758225"/>
            <a:ext cx="5788839" cy="420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7"/>
          <p:cNvSpPr txBox="1"/>
          <p:nvPr/>
        </p:nvSpPr>
        <p:spPr>
          <a:xfrm>
            <a:off x="2747717" y="1651169"/>
            <a:ext cx="3588750" cy="145462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4500"/>
              <a:buFont typeface="Work Sans"/>
              <a:buNone/>
            </a:pPr>
            <a:r>
              <a:rPr b="1" i="0" lang="es-419" sz="45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EYES SCHOOL</a:t>
            </a:r>
            <a:endParaRPr b="1" i="0" sz="5400" u="none" cap="none" strike="noStrike">
              <a:solidFill>
                <a:srgbClr val="4D4D4C"/>
              </a:solidFill>
              <a:latin typeface="Work Sans"/>
              <a:ea typeface="Work Sans"/>
              <a:cs typeface="Work Sans"/>
              <a:sym typeface="Work Sans"/>
            </a:endParaRPr>
          </a:p>
        </p:txBody>
      </p:sp>
      <p:cxnSp>
        <p:nvCxnSpPr>
          <p:cNvPr id="141" name="Google Shape;141;p27"/>
          <p:cNvCxnSpPr/>
          <p:nvPr/>
        </p:nvCxnSpPr>
        <p:spPr>
          <a:xfrm>
            <a:off x="3729171" y="3105794"/>
            <a:ext cx="1685658" cy="0"/>
          </a:xfrm>
          <a:prstGeom prst="straightConnector1">
            <a:avLst/>
          </a:prstGeom>
          <a:noFill/>
          <a:ln cap="flat" cmpd="sng" w="12700">
            <a:solidFill>
              <a:srgbClr val="38AA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2" name="Google Shape;142;p27"/>
          <p:cNvSpPr txBox="1"/>
          <p:nvPr/>
        </p:nvSpPr>
        <p:spPr>
          <a:xfrm>
            <a:off x="2907241" y="3215060"/>
            <a:ext cx="3269700" cy="15468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rPr b="0" i="0" lang="es-419" sz="12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Sistema de información para la gestión de procesos académico-administrativos del </a:t>
            </a:r>
            <a:r>
              <a:rPr lang="es-419" sz="1200">
                <a:latin typeface="Work Sans Light"/>
                <a:ea typeface="Work Sans Light"/>
                <a:cs typeface="Work Sans Light"/>
                <a:sym typeface="Work Sans Light"/>
              </a:rPr>
              <a:t>C</a:t>
            </a:r>
            <a:r>
              <a:rPr b="0" i="0" lang="es-419" sz="12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olegio Militar Simon Bolivar</a:t>
            </a:r>
            <a:endParaRPr b="0" i="0" sz="1200" u="none" cap="none" strike="noStrike">
              <a:solidFill>
                <a:srgbClr val="000000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t/>
            </a:r>
            <a:endParaRPr sz="12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rPr b="1" lang="es-419" sz="1200">
                <a:latin typeface="Work Sans"/>
                <a:ea typeface="Work Sans"/>
                <a:cs typeface="Work Sans"/>
                <a:sym typeface="Work Sans"/>
              </a:rPr>
              <a:t>Andres Acero</a:t>
            </a:r>
            <a:endParaRPr b="1" sz="12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rPr b="1" lang="es-419" sz="1200">
                <a:latin typeface="Work Sans"/>
                <a:ea typeface="Work Sans"/>
                <a:cs typeface="Work Sans"/>
                <a:sym typeface="Work Sans"/>
              </a:rPr>
              <a:t>Samuel Sierra</a:t>
            </a:r>
            <a:endParaRPr b="1" sz="12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rPr b="1" lang="es-419" sz="1200">
                <a:latin typeface="Work Sans"/>
                <a:ea typeface="Work Sans"/>
                <a:cs typeface="Work Sans"/>
                <a:sym typeface="Work Sans"/>
              </a:rPr>
              <a:t>Mariana Cortes </a:t>
            </a:r>
            <a:endParaRPr b="1" sz="1200"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Work Sans Light"/>
              <a:buNone/>
            </a:pPr>
            <a:r>
              <a:rPr b="1" lang="es-419" sz="1200">
                <a:latin typeface="Work Sans"/>
                <a:ea typeface="Work Sans"/>
                <a:cs typeface="Work Sans"/>
                <a:sym typeface="Work Sans"/>
              </a:rPr>
              <a:t>Sergio </a:t>
            </a:r>
            <a:r>
              <a:rPr b="1" lang="es-419" sz="1200">
                <a:latin typeface="Work Sans"/>
                <a:ea typeface="Work Sans"/>
                <a:cs typeface="Work Sans"/>
                <a:sym typeface="Work Sans"/>
              </a:rPr>
              <a:t>Gómez</a:t>
            </a:r>
            <a:endParaRPr b="1" sz="1200">
              <a:latin typeface="Work Sans"/>
              <a:ea typeface="Work Sans"/>
              <a:cs typeface="Work Sans"/>
              <a:sym typeface="Work Sans"/>
            </a:endParaRPr>
          </a:p>
        </p:txBody>
      </p:sp>
      <p:pic>
        <p:nvPicPr>
          <p:cNvPr id="143" name="Google Shape;143;p27" title="ChatGPT Image 19 ago 2025, 08_18_53 a.m..png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895330" y="938388"/>
            <a:ext cx="1293523" cy="8623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5"/>
          <p:cNvSpPr txBox="1"/>
          <p:nvPr/>
        </p:nvSpPr>
        <p:spPr>
          <a:xfrm>
            <a:off x="342177" y="527523"/>
            <a:ext cx="7361700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MOCKUPS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59" name="Google Shape;259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848550" y="1267206"/>
            <a:ext cx="3797126" cy="2135875"/>
          </a:xfrm>
          <a:prstGeom prst="rect">
            <a:avLst/>
          </a:prstGeom>
          <a:noFill/>
          <a:ln>
            <a:noFill/>
          </a:ln>
        </p:spPr>
      </p:pic>
      <p:sp>
        <p:nvSpPr>
          <p:cNvPr id="260" name="Google Shape;260;p45"/>
          <p:cNvSpPr txBox="1"/>
          <p:nvPr/>
        </p:nvSpPr>
        <p:spPr>
          <a:xfrm>
            <a:off x="342175" y="3877050"/>
            <a:ext cx="5306700" cy="9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-419" sz="1100" u="sng">
                <a:solidFill>
                  <a:schemeClr val="hlink"/>
                </a:solidFill>
                <a:hlinkClick r:id="rId5"/>
              </a:rPr>
              <a:t>https://www.figma.com/proto/w2L3ns78yhv47CT2TJ9pT5/Revision?node-id=13-5&amp;t=UoVLkT33GOpz69vs-1&amp;scaling=min-zoom&amp;content-scaling=fixed&amp;page-id=0%3A1&amp;starting-point-node-id=13%3A5</a:t>
            </a:r>
            <a:endParaRPr sz="1100" u="sng">
              <a:solidFill>
                <a:schemeClr val="hlink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1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1" name="Google Shape;261;p4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7494" y="1267200"/>
            <a:ext cx="3797126" cy="213588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6"/>
          <p:cNvSpPr txBox="1"/>
          <p:nvPr/>
        </p:nvSpPr>
        <p:spPr>
          <a:xfrm>
            <a:off x="3828177" y="558200"/>
            <a:ext cx="1612200" cy="460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lang="es-419" sz="2700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GITHUB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7" name="Google Shape;267;p46">
            <a:hlinkClick r:id="rId4"/>
          </p:cNvPr>
          <p:cNvSpPr/>
          <p:nvPr/>
        </p:nvSpPr>
        <p:spPr>
          <a:xfrm>
            <a:off x="5624625" y="2341500"/>
            <a:ext cx="2840400" cy="4605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-419">
                <a:latin typeface="Calibri"/>
                <a:ea typeface="Calibri"/>
                <a:cs typeface="Calibri"/>
                <a:sym typeface="Calibri"/>
              </a:rPr>
              <a:t>CLICK</a:t>
            </a:r>
            <a:endParaRPr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68" name="Google Shape;268;p46"/>
          <p:cNvPicPr preferRelativeResize="0"/>
          <p:nvPr/>
        </p:nvPicPr>
        <p:blipFill rotWithShape="1">
          <a:blip r:embed="rId5">
            <a:alphaModFix/>
          </a:blip>
          <a:srcRect b="-22684" l="0" r="0" t="0"/>
          <a:stretch/>
        </p:blipFill>
        <p:spPr>
          <a:xfrm>
            <a:off x="106325" y="1206575"/>
            <a:ext cx="5241925" cy="3286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657350" y="1696525"/>
            <a:ext cx="5829300" cy="2618551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47"/>
          <p:cNvSpPr txBox="1"/>
          <p:nvPr/>
        </p:nvSpPr>
        <p:spPr>
          <a:xfrm>
            <a:off x="342177" y="312517"/>
            <a:ext cx="7361857" cy="395906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FFFFFF"/>
                </a:solidFill>
                <a:latin typeface="Work Sans"/>
                <a:ea typeface="Work Sans"/>
                <a:cs typeface="Work Sans"/>
                <a:sym typeface="Work Sans"/>
              </a:rPr>
              <a:t>Título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/>
          <p:nvPr/>
        </p:nvSpPr>
        <p:spPr>
          <a:xfrm>
            <a:off x="2395465" y="860710"/>
            <a:ext cx="4353075" cy="636975"/>
          </a:xfrm>
          <a:prstGeom prst="rect">
            <a:avLst/>
          </a:prstGeom>
          <a:noFill/>
          <a:ln>
            <a:noFill/>
          </a:ln>
        </p:spPr>
        <p:txBody>
          <a:bodyPr anchorCtr="0" anchor="t" bIns="43025" lIns="86075" spcFirstLastPara="1" rIns="86075" wrap="square" tIns="4302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3400"/>
              <a:buFont typeface="Work Sans"/>
              <a:buNone/>
            </a:pPr>
            <a:r>
              <a:rPr b="1" i="0" lang="es-419" sz="4000" u="none" cap="none" strike="noStrike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Objetivo General</a:t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8"/>
          <p:cNvSpPr txBox="1"/>
          <p:nvPr/>
        </p:nvSpPr>
        <p:spPr>
          <a:xfrm>
            <a:off x="2455093" y="2007817"/>
            <a:ext cx="4233900" cy="2288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3025" lIns="86075" spcFirstLastPara="1" rIns="86075" wrap="square" tIns="430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i="0" lang="es-419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Desarrollar un sistema de información que gestione los procesos académicos y administrativos de</a:t>
            </a:r>
            <a:r>
              <a:rPr lang="es-419" sz="1600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l colegio Militar Simon Bolivar</a:t>
            </a:r>
            <a:r>
              <a:rPr i="0" lang="es-419" sz="16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, tales como: administración de roles, asistencia, calificación de notas y gestión de novedades con el fin de optimizar procesos</a:t>
            </a:r>
            <a:endParaRPr i="0" sz="15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9"/>
          <p:cNvSpPr txBox="1"/>
          <p:nvPr/>
        </p:nvSpPr>
        <p:spPr>
          <a:xfrm>
            <a:off x="813629" y="581344"/>
            <a:ext cx="3467925" cy="5073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Objetivos específicos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9"/>
          <p:cNvSpPr txBox="1"/>
          <p:nvPr/>
        </p:nvSpPr>
        <p:spPr>
          <a:xfrm>
            <a:off x="492150" y="1278413"/>
            <a:ext cx="3372900" cy="30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	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Objetivo específico de Módulo administrativo:</a:t>
            </a:r>
            <a:endParaRPr b="1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los procesos académicos y convivenciales de la institución a través de asignar los roles y las funciones.</a:t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Objetivo específico de módulo de gestión de asistencia:</a:t>
            </a:r>
            <a:endParaRPr b="1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Automatizar los ingresos a la institución mediante un sistema de lectura de códigos qr que permite controlar y manejar el ingreso y salida de los estudiantes.</a:t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descr="1.700+ Escuelas Primarias Privadas Fotografías de stock, fotos e imágenes  libres de derechos - iStock" id="156" name="Google Shape;156;p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279875" y="1114425"/>
            <a:ext cx="4371975" cy="2914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30"/>
          <p:cNvSpPr txBox="1"/>
          <p:nvPr/>
        </p:nvSpPr>
        <p:spPr>
          <a:xfrm>
            <a:off x="813629" y="581344"/>
            <a:ext cx="3467925" cy="507375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38AA00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38AA00"/>
                </a:solidFill>
                <a:latin typeface="Work Sans"/>
                <a:ea typeface="Work Sans"/>
                <a:cs typeface="Work Sans"/>
                <a:sym typeface="Work Sans"/>
              </a:rPr>
              <a:t>Objetivos específicos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30"/>
          <p:cNvSpPr txBox="1"/>
          <p:nvPr/>
        </p:nvSpPr>
        <p:spPr>
          <a:xfrm>
            <a:off x="492150" y="1278413"/>
            <a:ext cx="3372975" cy="2469877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	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Módulo de gestión de notas:</a:t>
            </a:r>
            <a:endParaRPr b="1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las calificaciones de los estudiantes por parte de los docentes.</a:t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1" i="0" lang="es-419" sz="1200" u="none" cap="none" strike="noStrike">
                <a:solidFill>
                  <a:schemeClr val="dk1"/>
                </a:solidFill>
                <a:latin typeface="Work Sans"/>
                <a:ea typeface="Work Sans"/>
                <a:cs typeface="Work Sans"/>
                <a:sym typeface="Work Sans"/>
              </a:rPr>
              <a:t>Módulo de gestión de novedades:</a:t>
            </a:r>
            <a:endParaRPr b="1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Gestionar el registro de las novedades académicas y convivenciales de los estudiantes, facilitando la comunicación entre docentes, administrativos y acudientes.</a:t>
            </a:r>
            <a:endParaRPr b="1" i="0" sz="1200" u="none" cap="none" strike="noStrike">
              <a:solidFill>
                <a:schemeClr val="dk1"/>
              </a:solidFill>
              <a:latin typeface="Work Sans"/>
              <a:ea typeface="Work Sans"/>
              <a:cs typeface="Work Sans"/>
              <a:sym typeface="Work San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63" name="Google Shape;163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76000" y="1336025"/>
            <a:ext cx="3859999" cy="257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31"/>
          <p:cNvSpPr txBox="1"/>
          <p:nvPr/>
        </p:nvSpPr>
        <p:spPr>
          <a:xfrm>
            <a:off x="5057944" y="708431"/>
            <a:ext cx="3312225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Planteamiento del problema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31"/>
          <p:cNvSpPr txBox="1"/>
          <p:nvPr/>
        </p:nvSpPr>
        <p:spPr>
          <a:xfrm>
            <a:off x="4812833" y="1451123"/>
            <a:ext cx="4138875" cy="189315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En la escuela Militar Simón Bolívar, La administración de tareas se hace a mano o con sistemas poco eficientes. Esto genera errores, pérdida de información y dificulta el seguimiento adecuado de los estudiantes. Además, el personal y los docentes deben dedicar mucho tiempo a estas tareas, lo que reduce su tiempo para otras actividades importantes.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0" name="Google Shape;170;p31"/>
          <p:cNvPicPr preferRelativeResize="0"/>
          <p:nvPr/>
        </p:nvPicPr>
        <p:blipFill rotWithShape="1">
          <a:blip r:embed="rId4">
            <a:alphaModFix/>
          </a:blip>
          <a:srcRect b="0" l="0" r="-745" t="0"/>
          <a:stretch/>
        </p:blipFill>
        <p:spPr>
          <a:xfrm>
            <a:off x="541250" y="1054009"/>
            <a:ext cx="4363676" cy="3035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2"/>
          <p:cNvSpPr txBox="1"/>
          <p:nvPr/>
        </p:nvSpPr>
        <p:spPr>
          <a:xfrm>
            <a:off x="422804" y="1411463"/>
            <a:ext cx="5088600" cy="655875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3300"/>
              <a:buFont typeface="Work Sans"/>
              <a:buNone/>
            </a:pPr>
            <a:r>
              <a:rPr b="1" i="0" lang="es-419" sz="27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PREGUNTA PROBLEMA</a:t>
            </a:r>
            <a:endParaRPr b="0" i="0" sz="7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32"/>
          <p:cNvSpPr txBox="1"/>
          <p:nvPr/>
        </p:nvSpPr>
        <p:spPr>
          <a:xfrm>
            <a:off x="146213" y="2172694"/>
            <a:ext cx="4044600" cy="1051875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4191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s-419" sz="15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¿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Cómo podría un sistema de información  permitir a la institución educativa gestionar de manera eficiente los procesos administrativos-académico, mejorando la organización y la calidad del servicio educativo?</a:t>
            </a:r>
            <a:endParaRPr b="0" i="0" sz="12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7" name="Google Shape;177;p3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572000" y="1197961"/>
            <a:ext cx="4077563" cy="27475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3"/>
          <p:cNvSpPr txBox="1"/>
          <p:nvPr/>
        </p:nvSpPr>
        <p:spPr>
          <a:xfrm>
            <a:off x="412313" y="400650"/>
            <a:ext cx="4529250" cy="508275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3300"/>
              <a:buFont typeface="Work Sans"/>
              <a:buNone/>
            </a:pPr>
            <a:r>
              <a:rPr b="1" i="0" lang="es-419" sz="33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ALCANCE DEL PROYECTO</a:t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33"/>
          <p:cNvSpPr txBox="1"/>
          <p:nvPr/>
        </p:nvSpPr>
        <p:spPr>
          <a:xfrm>
            <a:off x="446488" y="1387837"/>
            <a:ext cx="4917300" cy="41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42250" lIns="84500" spcFirstLastPara="1" rIns="84500" wrap="square" tIns="42250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i="0" lang="es-419" sz="8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</a:t>
            </a:r>
            <a:r>
              <a:rPr i="0" lang="es-419" sz="10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 presente proyecto se enfoca en el desarrollo de un sistema de información para la gestión integral de procesos académicos y administrativos de la institución educativa Colegio Militar Simón Bolívar , el periodo de implementación del proyecto será de dos años. </a:t>
            </a:r>
            <a:endParaRPr sz="1300"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i="0" lang="es-419" sz="10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permitirá el registro y control de la asistencia diaria de los estudiantes mediante la lectura de un código QR, la gestión de calificaciones por asignatura, así como la generación de  novedades académicas y disciplinarias que faciliten la toma de decisiones sobre el estudiante por parte del personal docente, administrativo y padres.</a:t>
            </a:r>
            <a:endParaRPr i="0" sz="1000" u="none" cap="none" strike="noStrike">
              <a:solidFill>
                <a:srgbClr val="000000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i="0" lang="es-419" sz="10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sistema estará diseñado para ser utilizado por estudiantes, docentes, personal administrativo y padres quienes contarán con diferentes niveles de acceso y permisos según su función. Asimismo, se contempla una interfaz intuitiva y segura que facilite el uso eficiente del sistema.</a:t>
            </a:r>
            <a:endParaRPr i="0" sz="1000" u="none" cap="none" strike="noStrike">
              <a:solidFill>
                <a:srgbClr val="000000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rPr i="0" lang="es-419" sz="1000" u="none" cap="none" strike="noStrike">
                <a:solidFill>
                  <a:srgbClr val="000000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Cabe destacar que el proyecto no incluirá la integración con otros sistemas externos ni la gestión financiera o de recursos humanos. Tampoco se considerará la implementación para múltiples sedes o instituciones, centrándose exclusivamente en la optimización de la gestión escolar de una única institución educativa.</a:t>
            </a:r>
            <a:endParaRPr i="0" sz="1000" u="none" cap="none" strike="noStrike">
              <a:solidFill>
                <a:srgbClr val="000000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ágina 7 | Imágenes de Sujeto Clase - Descarga gratuita en Freepik" id="184" name="Google Shape;184;p33"/>
          <p:cNvPicPr preferRelativeResize="0"/>
          <p:nvPr/>
        </p:nvPicPr>
        <p:blipFill rotWithShape="1">
          <a:blip r:embed="rId4">
            <a:alphaModFix/>
          </a:blip>
          <a:srcRect b="13176" l="14419" r="13051" t="25242"/>
          <a:stretch/>
        </p:blipFill>
        <p:spPr>
          <a:xfrm>
            <a:off x="5499716" y="1537178"/>
            <a:ext cx="2909657" cy="1478132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En 2025 podrían faltar 32.000 profesores idóneos en Chile. ¿Qué hacer para  que esto no pase? - Elige Educar" id="185" name="Google Shape;185;p33"/>
          <p:cNvPicPr preferRelativeResize="0"/>
          <p:nvPr/>
        </p:nvPicPr>
        <p:blipFill rotWithShape="1">
          <a:blip r:embed="rId5">
            <a:alphaModFix/>
          </a:blip>
          <a:srcRect b="8884" l="24246" r="29806" t="5962"/>
          <a:stretch/>
        </p:blipFill>
        <p:spPr>
          <a:xfrm>
            <a:off x="5499716" y="2962044"/>
            <a:ext cx="2909657" cy="15447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4"/>
          <p:cNvSpPr txBox="1"/>
          <p:nvPr/>
        </p:nvSpPr>
        <p:spPr>
          <a:xfrm>
            <a:off x="716390" y="697604"/>
            <a:ext cx="7361775" cy="556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D4D4C"/>
              </a:buClr>
              <a:buSzPts val="2700"/>
              <a:buFont typeface="Work Sans"/>
              <a:buNone/>
            </a:pPr>
            <a:r>
              <a:rPr b="1" i="0" lang="es-419" sz="2700" u="none" cap="none" strike="noStrike">
                <a:solidFill>
                  <a:srgbClr val="4D4D4C"/>
                </a:solidFill>
                <a:latin typeface="Work Sans"/>
                <a:ea typeface="Work Sans"/>
                <a:cs typeface="Work Sans"/>
                <a:sym typeface="Work Sans"/>
              </a:rPr>
              <a:t>JUSTIFICACIÓN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4"/>
          <p:cNvSpPr txBox="1"/>
          <p:nvPr/>
        </p:nvSpPr>
        <p:spPr>
          <a:xfrm>
            <a:off x="247150" y="807400"/>
            <a:ext cx="4140600" cy="5225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El Colegio Militar Simón Bolívar gestiona su sistema de notas, asistencias y observaciones de manera manual a lo cual se a generado una problemática de productividad y de manejo, esto a provocado retrasos en el sistema educativo como lo es la actualización de datos en la institución. </a:t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P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ara poder eliminar estos problemas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es necesario 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un sistema de información que facilite 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gestión y 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manejo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de notas, asistencias y observaciones que permitan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mejorar 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su 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organización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y 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el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 </a:t>
            </a:r>
            <a:r>
              <a:rPr b="0" i="0" lang="es-419" sz="1200" u="none" cap="none" strike="noStrike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seguimiento académico</a:t>
            </a: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.</a:t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s-419" sz="1200">
                <a:solidFill>
                  <a:schemeClr val="dk1"/>
                </a:solidFill>
                <a:latin typeface="Work Sans Light"/>
                <a:ea typeface="Work Sans Light"/>
                <a:cs typeface="Work Sans Light"/>
                <a:sym typeface="Work Sans Light"/>
              </a:rPr>
              <a:t>La incorporación de este aplicativo permitirá optimizar la organización institucional, mejorar la comunicación interna y externa generando un acceso rápido, confiable y seguro a la información académica. De esta manera, se favorecerá el seguimiento del rendimiento estudiantil y se contribuirá al fortalecimiento del proceso educativo en general.</a:t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  <a:p>
            <a:pPr indent="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Work Sans Light"/>
              <a:ea typeface="Work Sans Light"/>
              <a:cs typeface="Work Sans Light"/>
              <a:sym typeface="Work Sans Light"/>
            </a:endParaRPr>
          </a:p>
        </p:txBody>
      </p:sp>
      <p:pic>
        <p:nvPicPr>
          <p:cNvPr id="192" name="Google Shape;192;p34" title="images.jpeg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52945" y="1114472"/>
            <a:ext cx="3650250" cy="360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Tema d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